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69" r:id="rId5"/>
    <p:sldId id="259" r:id="rId6"/>
    <p:sldId id="265" r:id="rId7"/>
    <p:sldId id="263" r:id="rId8"/>
    <p:sldId id="264" r:id="rId9"/>
    <p:sldId id="266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AF"/>
    <a:srgbClr val="003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6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C2ED145-7620-41E4-9C5F-C72587FA36F6}" type="datetimeFigureOut">
              <a:rPr lang="en-NZ" smtClean="0"/>
              <a:t>28/04/2016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488856"/>
            <a:ext cx="7543800" cy="2220064"/>
          </a:xfrm>
        </p:spPr>
        <p:txBody>
          <a:bodyPr/>
          <a:lstStyle/>
          <a:p>
            <a:pPr algn="ctr"/>
            <a:r>
              <a:rPr lang="en-NZ" sz="6600" dirty="0" smtClean="0"/>
              <a:t>Explanation of Why Diffusion Waves End</a:t>
            </a:r>
            <a:endParaRPr lang="en-NZ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By Michelle Goodman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97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ngex_shor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8225"/>
            <a:ext cx="9144000" cy="47815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940152" y="2780928"/>
            <a:ext cx="2664296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44208" y="2204864"/>
            <a:ext cx="201622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32240" y="4077072"/>
            <a:ext cx="151216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3459" y="1547500"/>
            <a:ext cx="36109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Above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4451236" y="4437112"/>
            <a:ext cx="41431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leaving to cells above and below</a:t>
            </a:r>
            <a:endParaRPr lang="en-NZ" dirty="0"/>
          </a:p>
        </p:txBody>
      </p:sp>
      <p:sp>
        <p:nvSpPr>
          <p:cNvPr id="16" name="TextBox 15"/>
          <p:cNvSpPr txBox="1"/>
          <p:nvPr/>
        </p:nvSpPr>
        <p:spPr>
          <a:xfrm>
            <a:off x="2625225" y="2276872"/>
            <a:ext cx="3610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Below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476672"/>
            <a:ext cx="82809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r>
              <a:rPr lang="en-NZ" dirty="0" smtClean="0"/>
              <a:t>As the gradient of the Global profile increases (becomes more relaxed) the Diffusion coming in from the cell below increases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04664"/>
            <a:ext cx="7949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When  Diffusion coming in from cell Above = Diffusion coming in from cell Below</a:t>
            </a:r>
          </a:p>
          <a:p>
            <a:pPr algn="ctr"/>
            <a:r>
              <a:rPr lang="en-NZ" dirty="0"/>
              <a:t>Then the Global wave profile stops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985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7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7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86409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Summary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12776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For each </a:t>
            </a:r>
            <a:r>
              <a:rPr lang="en-NZ" b="1" dirty="0" smtClean="0"/>
              <a:t>positon</a:t>
            </a:r>
            <a:r>
              <a:rPr lang="en-NZ" dirty="0" smtClean="0"/>
              <a:t> there is an associated: </a:t>
            </a:r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77281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Beta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123564"/>
            <a:ext cx="314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Different single wave profile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494637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Gradient of the Global wave profile (some </a:t>
            </a:r>
            <a:r>
              <a:rPr lang="en-NZ" dirty="0" err="1" smtClean="0"/>
              <a:t>t</a:t>
            </a:r>
            <a:r>
              <a:rPr lang="en-NZ" baseline="-25000" dirty="0" err="1" smtClean="0"/>
              <a:t>lag</a:t>
            </a:r>
            <a:r>
              <a:rPr lang="en-NZ" dirty="0" smtClean="0"/>
              <a:t>)</a:t>
            </a:r>
          </a:p>
          <a:p>
            <a:r>
              <a:rPr lang="en-NZ" dirty="0" smtClean="0"/>
              <a:t> 	Such that the wave will stop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1409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Questions: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501008"/>
            <a:ext cx="686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What is the relationship between beta, the single wave profile and </a:t>
            </a:r>
            <a:r>
              <a:rPr lang="en-NZ" dirty="0" err="1" smtClean="0"/>
              <a:t>t</a:t>
            </a:r>
            <a:r>
              <a:rPr lang="en-NZ" baseline="-25000" dirty="0" err="1" smtClean="0"/>
              <a:t>lag</a:t>
            </a:r>
            <a:r>
              <a:rPr lang="en-NZ" baseline="-25000" dirty="0" smtClean="0"/>
              <a:t> </a:t>
            </a:r>
            <a:r>
              <a:rPr lang="en-NZ" dirty="0" smtClean="0"/>
              <a:t>for zero diffusion?</a:t>
            </a:r>
            <a:endParaRPr lang="en-NZ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08" y="4725144"/>
            <a:ext cx="611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What is the shape of the Global Wave profile determined by?</a:t>
            </a:r>
            <a:endParaRPr lang="en-NZ" dirty="0"/>
          </a:p>
        </p:txBody>
      </p:sp>
      <p:sp>
        <p:nvSpPr>
          <p:cNvPr id="27" name="TextBox 26"/>
          <p:cNvSpPr txBox="1"/>
          <p:nvPr/>
        </p:nvSpPr>
        <p:spPr>
          <a:xfrm>
            <a:off x="1043608" y="4067780"/>
            <a:ext cx="686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Can we extrapolate this relationship into the region below the bifurcation point? Thus </a:t>
            </a:r>
            <a:r>
              <a:rPr lang="en-NZ" dirty="0"/>
              <a:t>p</a:t>
            </a:r>
            <a:r>
              <a:rPr lang="en-NZ" dirty="0" smtClean="0"/>
              <a:t>redicting the diffusion case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43607" y="5157192"/>
                <a:ext cx="5370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 smtClean="0"/>
                  <a:t>Can you determine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NZ" dirty="0" smtClean="0"/>
                  <a:t> from the concentration profile?</a:t>
                </a:r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7" y="5157192"/>
                <a:ext cx="537095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81" t="-8197" r="-114" b="-2459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043608" y="5666873"/>
            <a:ext cx="4733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Diffusion must change the shape of the wave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02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26" grpId="0"/>
      <p:bldP spid="27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385520" cy="437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32856"/>
            <a:ext cx="432048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076128" y="4509120"/>
            <a:ext cx="213583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49052" y="476672"/>
            <a:ext cx="7711380" cy="2160240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Global</a:t>
            </a:r>
            <a:r>
              <a:rPr lang="en-NZ" dirty="0">
                <a:solidFill>
                  <a:srgbClr val="FF0000"/>
                </a:solidFill>
              </a:rPr>
              <a:t> </a:t>
            </a:r>
            <a:r>
              <a:rPr lang="en-NZ" dirty="0" smtClean="0"/>
              <a:t>vs </a:t>
            </a:r>
            <a:r>
              <a:rPr lang="en-NZ" dirty="0" smtClean="0">
                <a:solidFill>
                  <a:srgbClr val="7030A0"/>
                </a:solidFill>
              </a:rPr>
              <a:t>Position </a:t>
            </a:r>
            <a:r>
              <a:rPr lang="en-NZ" dirty="0" smtClean="0"/>
              <a:t>vs </a:t>
            </a:r>
            <a:r>
              <a:rPr lang="en-NZ" dirty="0" smtClean="0">
                <a:solidFill>
                  <a:srgbClr val="0070C0"/>
                </a:solidFill>
              </a:rPr>
              <a:t>Single</a:t>
            </a:r>
            <a:r>
              <a:rPr lang="en-NZ" dirty="0" smtClean="0"/>
              <a:t> Wave </a:t>
            </a:r>
            <a:r>
              <a:rPr lang="en-NZ" dirty="0"/>
              <a:t>Profile</a:t>
            </a:r>
            <a:br>
              <a:rPr lang="en-NZ" dirty="0"/>
            </a:br>
            <a:endParaRPr lang="en-NZ" dirty="0"/>
          </a:p>
        </p:txBody>
      </p:sp>
      <p:sp>
        <p:nvSpPr>
          <p:cNvPr id="27" name="Freeform 26"/>
          <p:cNvSpPr/>
          <p:nvPr/>
        </p:nvSpPr>
        <p:spPr>
          <a:xfrm>
            <a:off x="2110811" y="3546505"/>
            <a:ext cx="192148" cy="1058878"/>
          </a:xfrm>
          <a:custGeom>
            <a:avLst/>
            <a:gdLst>
              <a:gd name="connsiteX0" fmla="*/ 0 w 192148"/>
              <a:gd name="connsiteY0" fmla="*/ 0 h 1058878"/>
              <a:gd name="connsiteX1" fmla="*/ 25638 w 192148"/>
              <a:gd name="connsiteY1" fmla="*/ 529839 h 1058878"/>
              <a:gd name="connsiteX2" fmla="*/ 102550 w 192148"/>
              <a:gd name="connsiteY2" fmla="*/ 905854 h 1058878"/>
              <a:gd name="connsiteX3" fmla="*/ 188008 w 192148"/>
              <a:gd name="connsiteY3" fmla="*/ 1042587 h 1058878"/>
              <a:gd name="connsiteX4" fmla="*/ 170916 w 192148"/>
              <a:gd name="connsiteY4" fmla="*/ 1051132 h 105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8" h="1058878">
                <a:moveTo>
                  <a:pt x="0" y="0"/>
                </a:moveTo>
                <a:cubicBezTo>
                  <a:pt x="4273" y="189431"/>
                  <a:pt x="8546" y="378863"/>
                  <a:pt x="25638" y="529839"/>
                </a:cubicBezTo>
                <a:cubicBezTo>
                  <a:pt x="42730" y="680815"/>
                  <a:pt x="75488" y="820396"/>
                  <a:pt x="102550" y="905854"/>
                </a:cubicBezTo>
                <a:cubicBezTo>
                  <a:pt x="129612" y="991312"/>
                  <a:pt x="176614" y="1018374"/>
                  <a:pt x="188008" y="1042587"/>
                </a:cubicBezTo>
                <a:cubicBezTo>
                  <a:pt x="199402" y="1066800"/>
                  <a:pt x="185159" y="1058966"/>
                  <a:pt x="170916" y="1051132"/>
                </a:cubicBezTo>
              </a:path>
            </a:pathLst>
          </a:custGeom>
          <a:noFill/>
          <a:ln w="38100">
            <a:solidFill>
              <a:srgbClr val="6DF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000" dirty="0" smtClean="0">
                <a:solidFill>
                  <a:srgbClr val="7030A0"/>
                </a:solidFill>
              </a:rPr>
              <a:t>Position</a:t>
            </a:r>
            <a:r>
              <a:rPr lang="en-NZ" sz="4000" dirty="0" smtClean="0"/>
              <a:t> Wave Profile for 3 Positions</a:t>
            </a:r>
            <a:r>
              <a:rPr lang="en-NZ" sz="4800" dirty="0"/>
              <a:t/>
            </a:r>
            <a:br>
              <a:rPr lang="en-NZ" sz="4800" dirty="0"/>
            </a:br>
            <a:endParaRPr lang="en-NZ" sz="48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115616" y="1916832"/>
            <a:ext cx="0" cy="38884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5616" y="249289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5616" y="3924672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5616" y="537321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0645" y="230823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endParaRPr lang="en-NZ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70645" y="37400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0</a:t>
            </a:r>
            <a:endParaRPr lang="en-NZ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70645" y="518855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1187624" y="1052736"/>
            <a:ext cx="5328592" cy="1400155"/>
            <a:chOff x="1547664" y="1052736"/>
            <a:chExt cx="5328592" cy="140015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547664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331096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076056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58" name="Group 2057"/>
          <p:cNvGrpSpPr/>
          <p:nvPr/>
        </p:nvGrpSpPr>
        <p:grpSpPr>
          <a:xfrm>
            <a:off x="1340024" y="2492896"/>
            <a:ext cx="5328592" cy="1400155"/>
            <a:chOff x="1700064" y="2492896"/>
            <a:chExt cx="5328592" cy="140015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700064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483496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228456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92424" y="3973061"/>
            <a:ext cx="5328592" cy="1400155"/>
            <a:chOff x="1852464" y="3973061"/>
            <a:chExt cx="5328592" cy="140015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852464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635896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380856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3" name="TextBox 2052"/>
          <p:cNvSpPr txBox="1"/>
          <p:nvPr/>
        </p:nvSpPr>
        <p:spPr>
          <a:xfrm>
            <a:off x="2843808" y="5711824"/>
            <a:ext cx="217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</a:rPr>
              <a:t>Global Wave Profile</a:t>
            </a:r>
            <a:endParaRPr lang="en-NZ" b="1" dirty="0">
              <a:solidFill>
                <a:srgbClr val="00B050"/>
              </a:solidFill>
            </a:endParaRPr>
          </a:p>
        </p:txBody>
      </p:sp>
      <p:sp>
        <p:nvSpPr>
          <p:cNvPr id="2056" name="TextBox 2055"/>
          <p:cNvSpPr txBox="1"/>
          <p:nvPr/>
        </p:nvSpPr>
        <p:spPr>
          <a:xfrm>
            <a:off x="6732240" y="2539677"/>
            <a:ext cx="275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Note: The wave is front heavy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Rapid Increase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Slow Decrease</a:t>
            </a:r>
          </a:p>
          <a:p>
            <a:r>
              <a:rPr lang="en-NZ" dirty="0" smtClean="0"/>
              <a:t>To do with the nonlinear terms in the </a:t>
            </a:r>
            <a:r>
              <a:rPr lang="en-NZ" dirty="0" err="1" smtClean="0"/>
              <a:t>Goldbeter</a:t>
            </a:r>
            <a:endParaRPr lang="en-NZ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339752" y="1124744"/>
            <a:ext cx="504056" cy="45962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000" dirty="0" smtClean="0">
                <a:solidFill>
                  <a:srgbClr val="7030A0"/>
                </a:solidFill>
              </a:rPr>
              <a:t>Position</a:t>
            </a:r>
            <a:r>
              <a:rPr lang="en-NZ" sz="4000" dirty="0" smtClean="0"/>
              <a:t> Wave Profile for 3 Positions</a:t>
            </a:r>
            <a:r>
              <a:rPr lang="en-NZ" sz="4800" dirty="0"/>
              <a:t/>
            </a:r>
            <a:br>
              <a:rPr lang="en-NZ" sz="4800" dirty="0"/>
            </a:br>
            <a:endParaRPr lang="en-NZ" sz="4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70645" y="1052736"/>
            <a:ext cx="6350371" cy="5028420"/>
            <a:chOff x="470645" y="1052736"/>
            <a:chExt cx="6350371" cy="5028420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1115616" y="1916832"/>
              <a:ext cx="0" cy="38884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115616" y="2492896"/>
              <a:ext cx="44644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115616" y="3924672"/>
              <a:ext cx="44644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115616" y="5373216"/>
              <a:ext cx="4464496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0645" y="2308230"/>
              <a:ext cx="6815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 smtClean="0"/>
                <a:t>P</a:t>
              </a:r>
              <a:r>
                <a:rPr lang="en-NZ" baseline="-25000" dirty="0" err="1" smtClean="0"/>
                <a:t>above</a:t>
              </a:r>
              <a:endParaRPr lang="en-NZ" baseline="-25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70645" y="3740006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P</a:t>
              </a:r>
              <a:r>
                <a:rPr lang="en-NZ" baseline="-25000" dirty="0" smtClean="0"/>
                <a:t>0</a:t>
              </a:r>
              <a:endParaRPr lang="en-NZ" baseline="-25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70645" y="5188550"/>
              <a:ext cx="689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err="1" smtClean="0"/>
                <a:t>P</a:t>
              </a:r>
              <a:r>
                <a:rPr lang="en-NZ" baseline="-25000" dirty="0" err="1" smtClean="0"/>
                <a:t>below</a:t>
              </a:r>
              <a:endParaRPr lang="en-NZ" dirty="0"/>
            </a:p>
          </p:txBody>
        </p:sp>
        <p:grpSp>
          <p:nvGrpSpPr>
            <p:cNvPr id="2057" name="Group 2056"/>
            <p:cNvGrpSpPr/>
            <p:nvPr/>
          </p:nvGrpSpPr>
          <p:grpSpPr>
            <a:xfrm>
              <a:off x="1187624" y="1052736"/>
              <a:ext cx="5328592" cy="1400155"/>
              <a:chOff x="1547664" y="1052736"/>
              <a:chExt cx="5328592" cy="1400155"/>
            </a:xfrm>
          </p:grpSpPr>
          <p:pic>
            <p:nvPicPr>
              <p:cNvPr id="20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1547664" y="105273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3331096" y="105273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5076056" y="105273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58" name="Group 2057"/>
            <p:cNvGrpSpPr/>
            <p:nvPr/>
          </p:nvGrpSpPr>
          <p:grpSpPr>
            <a:xfrm>
              <a:off x="1340024" y="2492896"/>
              <a:ext cx="5328592" cy="1400155"/>
              <a:chOff x="1700064" y="2492896"/>
              <a:chExt cx="5328592" cy="1400155"/>
            </a:xfrm>
          </p:grpSpPr>
          <p:pic>
            <p:nvPicPr>
              <p:cNvPr id="17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1700064" y="249289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3483496" y="249289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5228456" y="2492896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059" name="Group 2058"/>
            <p:cNvGrpSpPr/>
            <p:nvPr/>
          </p:nvGrpSpPr>
          <p:grpSpPr>
            <a:xfrm>
              <a:off x="1492424" y="3973061"/>
              <a:ext cx="5328592" cy="1400155"/>
              <a:chOff x="1852464" y="3973061"/>
              <a:chExt cx="5328592" cy="1400155"/>
            </a:xfrm>
          </p:grpSpPr>
          <p:pic>
            <p:nvPicPr>
              <p:cNvPr id="18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1852464" y="3973061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3635896" y="3973061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4"/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952" t="10387" r="11068" b="11855"/>
              <a:stretch/>
            </p:blipFill>
            <p:spPr bwMode="auto">
              <a:xfrm>
                <a:off x="5380856" y="3973061"/>
                <a:ext cx="1800200" cy="140015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053" name="TextBox 2052"/>
            <p:cNvSpPr txBox="1"/>
            <p:nvPr/>
          </p:nvSpPr>
          <p:spPr>
            <a:xfrm>
              <a:off x="2843808" y="5711824"/>
              <a:ext cx="21769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b="1" dirty="0" smtClean="0">
                  <a:solidFill>
                    <a:srgbClr val="00B050"/>
                  </a:solidFill>
                </a:rPr>
                <a:t>Global Wave Profile</a:t>
              </a:r>
              <a:endParaRPr lang="en-NZ" b="1" dirty="0">
                <a:solidFill>
                  <a:srgbClr val="00B050"/>
                </a:solidFill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339752" y="1124744"/>
              <a:ext cx="504056" cy="4596288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1746895" y="181658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u="sng" dirty="0" smtClean="0"/>
              <a:t>Assumptions: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30718" y="2476713"/>
                <a:ext cx="52936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NZ" i="1">
                        <a:latin typeface="Cambria Math"/>
                        <a:ea typeface="Cambria Math"/>
                      </a:rPr>
                      <m:t>∆</m:t>
                    </m:r>
                    <m:r>
                      <a:rPr lang="en-NZ" i="1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NZ" dirty="0"/>
                  <a:t> </a:t>
                </a:r>
                <a:r>
                  <a:rPr lang="en-NZ" dirty="0" smtClean="0"/>
                  <a:t>across </a:t>
                </a:r>
                <a:r>
                  <a:rPr lang="en-NZ" dirty="0" err="1"/>
                  <a:t>P</a:t>
                </a:r>
                <a:r>
                  <a:rPr lang="en-NZ" baseline="-25000" dirty="0" err="1"/>
                  <a:t>above</a:t>
                </a:r>
                <a:r>
                  <a:rPr lang="en-NZ" dirty="0"/>
                  <a:t> </a:t>
                </a:r>
                <a:r>
                  <a:rPr lang="en-NZ" dirty="0" smtClean="0"/>
                  <a:t>to P</a:t>
                </a:r>
                <a:r>
                  <a:rPr lang="en-NZ" baseline="-25000" dirty="0" smtClean="0"/>
                  <a:t>0</a:t>
                </a:r>
                <a:r>
                  <a:rPr lang="en-NZ" dirty="0" smtClean="0"/>
                  <a:t> and </a:t>
                </a:r>
                <a:r>
                  <a:rPr lang="en-NZ" dirty="0"/>
                  <a:t>P</a:t>
                </a:r>
                <a:r>
                  <a:rPr lang="en-NZ" baseline="-25000" dirty="0"/>
                  <a:t>0</a:t>
                </a:r>
                <a:r>
                  <a:rPr lang="en-NZ" dirty="0" smtClean="0"/>
                  <a:t> to </a:t>
                </a:r>
                <a:r>
                  <a:rPr lang="en-NZ" dirty="0" err="1" smtClean="0"/>
                  <a:t>P</a:t>
                </a:r>
                <a:r>
                  <a:rPr lang="en-NZ" baseline="-25000" dirty="0" err="1" smtClean="0"/>
                  <a:t>below</a:t>
                </a:r>
                <a:r>
                  <a:rPr lang="en-NZ" dirty="0" smtClean="0"/>
                  <a:t>  is negligible such that the wave profile does not change</a:t>
                </a:r>
                <a:endParaRPr lang="en-NZ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0718" y="2476713"/>
                <a:ext cx="5293610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806" t="-4717" b="-1415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2230211" y="2998693"/>
            <a:ext cx="52941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Addition of Diffusion to the solution is negligible difference to the single wave profile</a:t>
            </a:r>
            <a:endParaRPr lang="en-NZ" dirty="0"/>
          </a:p>
        </p:txBody>
      </p:sp>
      <p:sp>
        <p:nvSpPr>
          <p:cNvPr id="35" name="Rectangle 34"/>
          <p:cNvSpPr/>
          <p:nvPr/>
        </p:nvSpPr>
        <p:spPr>
          <a:xfrm>
            <a:off x="2230210" y="3573016"/>
            <a:ext cx="52941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The wave must be front heavy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58124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  <p:animEffect filter="image" prLst="opacity: 0.2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3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259632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63688" y="1193176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0" y="5229200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m:rPr>
                        <m:sty m:val="p"/>
                      </m:rPr>
                      <a:rPr lang="en-NZ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NZ" baseline="-25000" dirty="0" err="1" smtClean="0"/>
                  <a:t>Lag</a:t>
                </a:r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29200"/>
                <a:ext cx="609462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21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2283719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95936" y="54333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76056" y="54452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3968" y="565195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r>
              <a:rPr lang="en-NZ" baseline="-25000" dirty="0" smtClean="0"/>
              <a:t>     </a:t>
            </a:r>
            <a:r>
              <a:rPr lang="en-NZ" dirty="0" smtClean="0"/>
              <a:t>P</a:t>
            </a:r>
            <a:r>
              <a:rPr lang="en-NZ" baseline="-25000" dirty="0" smtClean="0"/>
              <a:t>0       </a:t>
            </a:r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27185" y="1556792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01832" y="3068960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101832" y="4509120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64288" y="1772816"/>
                <a:ext cx="1764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Small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Small Diffusion</a:t>
                </a:r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772816"/>
                <a:ext cx="176426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2759" t="-3311" r="-2069" b="-993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64288" y="3284984"/>
                <a:ext cx="17600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284984"/>
                <a:ext cx="1760097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2768" t="-3311" r="-2076" b="-993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35547" y="1795696"/>
            <a:ext cx="309634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Diffusion is proportional to </a:t>
            </a:r>
          </a:p>
          <a:p>
            <a:pPr algn="ctr"/>
            <a:r>
              <a:rPr lang="en-NZ" dirty="0"/>
              <a:t>t</a:t>
            </a:r>
            <a:r>
              <a:rPr lang="en-NZ" dirty="0" smtClean="0"/>
              <a:t>he difference in concentration</a:t>
            </a:r>
          </a:p>
          <a:p>
            <a:pPr algn="ctr"/>
            <a:r>
              <a:rPr lang="en-NZ" dirty="0" smtClean="0"/>
              <a:t>between two cells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821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05521 -1.48148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6302 0.0016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0.05504 -1.48148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24" grpId="0"/>
      <p:bldP spid="24" grpId="1"/>
      <p:bldP spid="35" grpId="0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Diffusion Profile As Wave Passes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907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1835697" y="2610644"/>
            <a:ext cx="4637608" cy="2947238"/>
            <a:chOff x="1835697" y="2610644"/>
            <a:chExt cx="4637608" cy="2947238"/>
          </a:xfrm>
        </p:grpSpPr>
        <p:sp>
          <p:nvSpPr>
            <p:cNvPr id="32" name="TextBox 31"/>
            <p:cNvSpPr txBox="1"/>
            <p:nvPr/>
          </p:nvSpPr>
          <p:spPr>
            <a:xfrm>
              <a:off x="5508104" y="5188550"/>
              <a:ext cx="965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Time [s]</a:t>
              </a:r>
              <a:endParaRPr lang="en-NZ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 rot="16200000">
                  <a:off x="1055259" y="3391082"/>
                  <a:ext cx="19302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Z" dirty="0" smtClean="0"/>
                    <a:t>Diffusion [</a:t>
                  </a:r>
                  <a14:m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  <a:ea typeface="Cambria Math"/>
                        </a:rPr>
                        <m:t>M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</m:e>
                        <m:sup>
                          <m:r>
                            <a:rPr lang="en-NZ" b="0" i="0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NZ" b="0" i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a14:m>
                  <a:endParaRPr lang="en-NZ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55259" y="3391082"/>
                  <a:ext cx="193020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197" t="-315" r="-24590" b="-2524"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2195736" y="1304409"/>
            <a:ext cx="36109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Above</a:t>
            </a:r>
            <a:endParaRPr lang="en-NZ" dirty="0"/>
          </a:p>
        </p:txBody>
      </p:sp>
      <p:sp>
        <p:nvSpPr>
          <p:cNvPr id="23" name="TextBox 22"/>
          <p:cNvSpPr txBox="1"/>
          <p:nvPr/>
        </p:nvSpPr>
        <p:spPr>
          <a:xfrm>
            <a:off x="4430688" y="4437112"/>
            <a:ext cx="41431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leaving to cells above and below</a:t>
            </a:r>
            <a:endParaRPr lang="en-NZ" dirty="0"/>
          </a:p>
        </p:txBody>
      </p:sp>
      <p:sp>
        <p:nvSpPr>
          <p:cNvPr id="24" name="TextBox 23"/>
          <p:cNvSpPr txBox="1"/>
          <p:nvPr/>
        </p:nvSpPr>
        <p:spPr>
          <a:xfrm>
            <a:off x="4714266" y="1916832"/>
            <a:ext cx="3610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Below</a:t>
            </a:r>
            <a:endParaRPr lang="en-N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7858" r="55208" b="63095"/>
          <a:stretch/>
        </p:blipFill>
        <p:spPr bwMode="auto">
          <a:xfrm>
            <a:off x="2971800" y="1803399"/>
            <a:ext cx="1181100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2" t="37012" r="44684" b="11242"/>
          <a:stretch/>
        </p:blipFill>
        <p:spPr bwMode="auto">
          <a:xfrm>
            <a:off x="3816350" y="2965450"/>
            <a:ext cx="897916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667" r="25327" b="61587"/>
          <a:stretch/>
        </p:blipFill>
        <p:spPr bwMode="auto">
          <a:xfrm>
            <a:off x="4430688" y="2159000"/>
            <a:ext cx="1316062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85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3" grpId="0" animBg="1"/>
      <p:bldP spid="23" grpId="1" animBg="1"/>
      <p:bldP spid="23" grpId="2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115616" y="1916832"/>
            <a:ext cx="0" cy="38884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5616" y="249289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5616" y="3924672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5616" y="537321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0645" y="23082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-1</a:t>
            </a:r>
            <a:endParaRPr lang="en-NZ" dirty="0"/>
          </a:p>
        </p:txBody>
      </p:sp>
      <p:sp>
        <p:nvSpPr>
          <p:cNvPr id="33" name="TextBox 32"/>
          <p:cNvSpPr txBox="1"/>
          <p:nvPr/>
        </p:nvSpPr>
        <p:spPr>
          <a:xfrm>
            <a:off x="470645" y="37400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0</a:t>
            </a:r>
            <a:endParaRPr lang="en-NZ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70645" y="51885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+1</a:t>
            </a:r>
            <a:endParaRPr lang="en-NZ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547664" y="1052736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00064" y="2492896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852464" y="3973061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2699792" y="1124744"/>
            <a:ext cx="504056" cy="453650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/>
              <p:cNvSpPr txBox="1"/>
              <p:nvPr/>
            </p:nvSpPr>
            <p:spPr>
              <a:xfrm>
                <a:off x="6156176" y="2780928"/>
                <a:ext cx="2168992" cy="1154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Global Wave is Steep</a:t>
                </a:r>
              </a:p>
              <a:p>
                <a:endParaRPr lang="en-N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𝑙𝑎𝑔</m:t>
                              </m:r>
                            </m:sub>
                          </m:sSub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051" name="TextBox 20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168992" cy="1154868"/>
              </a:xfrm>
              <a:prstGeom prst="rect">
                <a:avLst/>
              </a:prstGeom>
              <a:blipFill rotWithShape="1">
                <a:blip r:embed="rId3"/>
                <a:stretch>
                  <a:fillRect l="-2528" t="-2632" r="-168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156176" y="2780928"/>
                <a:ext cx="2335704" cy="1180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Global Wave is relaxed</a:t>
                </a:r>
              </a:p>
              <a:p>
                <a:endParaRPr lang="en-N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</a:rPr>
                                <m:t>𝐿𝑎𝑟𝑔𝑒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𝑙𝑎𝑔</m:t>
                              </m:r>
                            </m:sub>
                          </m:sSub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335704" cy="1180451"/>
              </a:xfrm>
              <a:prstGeom prst="rect">
                <a:avLst/>
              </a:prstGeom>
              <a:blipFill rotWithShape="1">
                <a:blip r:embed="rId4"/>
                <a:stretch>
                  <a:fillRect l="-2350" t="-2577" r="-182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2699792" y="1124744"/>
            <a:ext cx="1800200" cy="46085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5018 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8872 -0.003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2051" grpId="1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627535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63688" y="1193176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95936" y="5229200"/>
                <a:ext cx="1095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b="0" dirty="0" smtClean="0">
                    <a:ea typeface="Cambria Math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Z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NZ" baseline="-25000" dirty="0" err="1" smtClean="0"/>
                  <a:t>Lag</a:t>
                </a:r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229200"/>
                <a:ext cx="10958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028" t="-8333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2987824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347864" y="54333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76056" y="54452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5896" y="56519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r>
              <a:rPr lang="en-NZ" baseline="-25000" dirty="0" smtClean="0"/>
              <a:t>                    </a:t>
            </a:r>
            <a:r>
              <a:rPr lang="en-NZ" dirty="0" smtClean="0"/>
              <a:t>P</a:t>
            </a:r>
            <a:r>
              <a:rPr lang="en-NZ" baseline="-25000" dirty="0" smtClean="0"/>
              <a:t>0                        </a:t>
            </a:r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27185" y="1556792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076056" y="4725144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076056" y="4725144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71499" y="2361654"/>
                <a:ext cx="1764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499" y="2361654"/>
                <a:ext cx="176426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2759" t="-3289" r="-1724" b="-92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64288" y="2361654"/>
                <a:ext cx="17600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2361654"/>
                <a:ext cx="1760097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2768" t="-3289" r="-2076" b="-92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67544" y="1795696"/>
            <a:ext cx="309634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Diffusion is proportional to</a:t>
            </a:r>
          </a:p>
          <a:p>
            <a:pPr algn="ctr"/>
            <a:r>
              <a:rPr lang="en-NZ" dirty="0" smtClean="0"/>
              <a:t>the difference in concentration</a:t>
            </a:r>
          </a:p>
          <a:p>
            <a:pPr algn="ctr"/>
            <a:r>
              <a:rPr lang="en-NZ" dirty="0" smtClean="0"/>
              <a:t>between two cells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5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13229 0.0046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23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11823 0.0016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0.14965 -1.48148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24" grpId="0"/>
      <p:bldP spid="24" grpId="1"/>
      <p:bldP spid="35" grpId="0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Diffusion Profile As Wave Passes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grpSp>
        <p:nvGrpSpPr>
          <p:cNvPr id="5" name="Group 4"/>
          <p:cNvGrpSpPr/>
          <p:nvPr/>
        </p:nvGrpSpPr>
        <p:grpSpPr>
          <a:xfrm>
            <a:off x="1403648" y="1268760"/>
            <a:ext cx="5976663" cy="4526064"/>
            <a:chOff x="1793875" y="1492250"/>
            <a:chExt cx="5334000" cy="406563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75" y="1492250"/>
              <a:ext cx="5334000" cy="400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1835696" y="3014216"/>
              <a:ext cx="4637609" cy="2543666"/>
              <a:chOff x="1835696" y="3014216"/>
              <a:chExt cx="4637609" cy="25436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5508104" y="5188550"/>
                <a:ext cx="965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Time [s]</a:t>
                </a:r>
                <a:endParaRPr lang="en-NZ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1458830" y="3391082"/>
                <a:ext cx="1123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Diffusion </a:t>
                </a:r>
                <a:endParaRPr lang="en-NZ" dirty="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907704" y="170080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The amount of diffusion coming in from above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4283968" y="170080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The amount of diffusion coming in from below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3998878" y="1870085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/>
              <a:t>=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3019539" y="3466826"/>
            <a:ext cx="24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/>
              <a:t>The Global Wave Stops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5813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5879</TotalTime>
  <Words>419</Words>
  <Application>Microsoft Office PowerPoint</Application>
  <PresentationFormat>On-screen Show (4:3)</PresentationFormat>
  <Paragraphs>104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NewsPrint</vt:lpstr>
      <vt:lpstr>Explanation of Why Diffusion Waves End</vt:lpstr>
      <vt:lpstr>Global vs Position vs Single Wave Profile </vt:lpstr>
      <vt:lpstr>Position Wave Profile for 3 Positions </vt:lpstr>
      <vt:lpstr>Position Wave Profile for 3 Positions </vt:lpstr>
      <vt:lpstr>Single Wave Profile for 3 Positions </vt:lpstr>
      <vt:lpstr>Diffusion Profile As Wave Passes </vt:lpstr>
      <vt:lpstr>Single Wave Profile for 3 Positions </vt:lpstr>
      <vt:lpstr>Single Wave Profile for 3 Positions </vt:lpstr>
      <vt:lpstr>Diffusion Profile As Wave Passes </vt:lpstr>
      <vt:lpstr>PowerPoint Presentation</vt:lpstr>
      <vt:lpstr>Summary</vt:lpstr>
    </vt:vector>
  </TitlesOfParts>
  <Company>University of Canterbury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Goodman</dc:creator>
  <cp:lastModifiedBy>Michelle Goodman</cp:lastModifiedBy>
  <cp:revision>38</cp:revision>
  <dcterms:created xsi:type="dcterms:W3CDTF">2016-04-20T13:56:20Z</dcterms:created>
  <dcterms:modified xsi:type="dcterms:W3CDTF">2016-04-28T04:37:27Z</dcterms:modified>
</cp:coreProperties>
</file>